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oboto Thin"/>
      <p:regular r:id="rId30"/>
      <p:bold r:id="rId31"/>
      <p:italic r:id="rId32"/>
      <p:boldItalic r:id="rId33"/>
    </p:embeddedFont>
    <p:embeddedFont>
      <p:font typeface="Roboto Black"/>
      <p:bold r:id="rId34"/>
      <p:boldItalic r:id="rId35"/>
    </p:embeddedFont>
    <p:embeddedFont>
      <p:font typeface="Roboto Medium"/>
      <p:regular r:id="rId36"/>
      <p:bold r:id="rId37"/>
      <p:italic r:id="rId38"/>
      <p:boldItalic r:id="rId39"/>
    </p:embeddedFont>
    <p:embeddedFont>
      <p:font typeface="Roboto"/>
      <p:regular r:id="rId40"/>
      <p:bold r:id="rId41"/>
      <p:italic r:id="rId42"/>
      <p:boldItalic r:id="rId43"/>
    </p:embeddedFont>
    <p:embeddedFont>
      <p:font typeface="Corben"/>
      <p:regular r:id="rId44"/>
      <p:bold r:id="rId45"/>
    </p:embeddedFont>
    <p:embeddedFont>
      <p:font typeface="Roboto Light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0" roundtripDataSignature="AMtx7miNZXDFyj7IylaR2iVUYfKymczDZ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4A72C52-DE3E-4CC1-9C87-C620647C1686}">
  <a:tblStyle styleId="{14A72C52-DE3E-4CC1-9C87-C620647C168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Corben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RobotoLight-regular.fntdata"/><Relationship Id="rId45" Type="http://schemas.openxmlformats.org/officeDocument/2006/relationships/font" Target="fonts/Corben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Light-italic.fntdata"/><Relationship Id="rId47" Type="http://schemas.openxmlformats.org/officeDocument/2006/relationships/font" Target="fonts/RobotoLight-bold.fntdata"/><Relationship Id="rId49" Type="http://schemas.openxmlformats.org/officeDocument/2006/relationships/font" Target="fonts/RobotoLight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bold.fntdata"/><Relationship Id="rId30" Type="http://schemas.openxmlformats.org/officeDocument/2006/relationships/font" Target="fonts/RobotoThin-regular.fntdata"/><Relationship Id="rId33" Type="http://schemas.openxmlformats.org/officeDocument/2006/relationships/font" Target="fonts/RobotoThin-boldItalic.fntdata"/><Relationship Id="rId32" Type="http://schemas.openxmlformats.org/officeDocument/2006/relationships/font" Target="fonts/RobotoThin-italic.fntdata"/><Relationship Id="rId35" Type="http://schemas.openxmlformats.org/officeDocument/2006/relationships/font" Target="fonts/RobotoBlack-boldItalic.fntdata"/><Relationship Id="rId34" Type="http://schemas.openxmlformats.org/officeDocument/2006/relationships/font" Target="fonts/RobotoBlack-bold.fntdata"/><Relationship Id="rId37" Type="http://schemas.openxmlformats.org/officeDocument/2006/relationships/font" Target="fonts/RobotoMedium-bold.fntdata"/><Relationship Id="rId36" Type="http://schemas.openxmlformats.org/officeDocument/2006/relationships/font" Target="fonts/RobotoMedium-regular.fntdata"/><Relationship Id="rId39" Type="http://schemas.openxmlformats.org/officeDocument/2006/relationships/font" Target="fonts/RobotoMedium-boldItalic.fntdata"/><Relationship Id="rId38" Type="http://schemas.openxmlformats.org/officeDocument/2006/relationships/font" Target="fonts/RobotoMedium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6" name="Google Shape;10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3" name="Google Shape;113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1" name="Google Shape;115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8" name="Google Shape;115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6" name="Google Shape;116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5" name="Google Shape;117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3" name="Google Shape;118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1" name="Google Shape;119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8" name="Google Shape;119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5" name="Google Shape;120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3" name="Google Shape;121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2" name="Google Shape;102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1" name="Google Shape;122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9" name="Google Shape;122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7" name="Google Shape;123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42" name="Google Shape;1242;p2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9" name="Google Shape;104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5" name="Google Shape;105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4" name="Google Shape;106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2" name="Google Shape;107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0" name="Google Shape;108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8" name="Google Shape;108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0" name="Google Shape;111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5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3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86" name="Google Shape;86;p3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pic>
        <p:nvPicPr>
          <p:cNvPr id="88" name="Google Shape;88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3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" name="Google Shape;90;p3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3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3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3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3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5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7" name="Google Shape;97;p35"/>
          <p:cNvPicPr preferRelativeResize="0"/>
          <p:nvPr/>
        </p:nvPicPr>
        <p:blipFill rotWithShape="1">
          <a:blip r:embed="rId3">
            <a:alphaModFix/>
          </a:blip>
          <a:srcRect b="0" l="138" r="148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3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6"/>
          <p:cNvPicPr preferRelativeResize="0"/>
          <p:nvPr/>
        </p:nvPicPr>
        <p:blipFill rotWithShape="1">
          <a:blip r:embed="rId2">
            <a:alphaModFix/>
          </a:blip>
          <a:srcRect b="58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36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b="0" i="0" sz="27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" name="Google Shape;106;p3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7" name="Google Shape;10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6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37"/>
          <p:cNvPicPr preferRelativeResize="0"/>
          <p:nvPr/>
        </p:nvPicPr>
        <p:blipFill rotWithShape="1">
          <a:blip r:embed="rId2">
            <a:alphaModFix/>
          </a:blip>
          <a:srcRect b="58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7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37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37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3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3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37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38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3" name="Google Shape;123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" name="Google Shape;124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38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7" name="Google Shape;127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38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3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9"/>
          <p:cNvPicPr preferRelativeResize="0"/>
          <p:nvPr/>
        </p:nvPicPr>
        <p:blipFill rotWithShape="1">
          <a:blip r:embed="rId2">
            <a:alphaModFix/>
          </a:blip>
          <a:srcRect b="58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39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9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3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3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9" name="Google Shape;139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0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3" name="Google Shape;143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" name="Google Shape;144;p40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40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40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7" name="Google Shape;14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" name="Google Shape;148;p4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9" name="Google Shape;149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41"/>
          <p:cNvPicPr preferRelativeResize="0"/>
          <p:nvPr/>
        </p:nvPicPr>
        <p:blipFill rotWithShape="1">
          <a:blip r:embed="rId2">
            <a:alphaModFix/>
          </a:blip>
          <a:srcRect b="58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4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41"/>
          <p:cNvPicPr preferRelativeResize="0"/>
          <p:nvPr/>
        </p:nvPicPr>
        <p:blipFill rotWithShape="1">
          <a:blip r:embed="rId3">
            <a:alphaModFix/>
          </a:blip>
          <a:srcRect b="0" l="209" r="207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4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41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41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4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41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2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3" name="Google Shape;163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" name="Google Shape;16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5" name="Google Shape;165;p42"/>
          <p:cNvPicPr preferRelativeResize="0"/>
          <p:nvPr/>
        </p:nvPicPr>
        <p:blipFill rotWithShape="1">
          <a:blip r:embed="rId2">
            <a:alphaModFix/>
          </a:blip>
          <a:srcRect b="0" l="504" r="502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42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8" name="Google Shape;16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9" name="Google Shape;169;p42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4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75" name="Google Shape;175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6" name="Google Shape;176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7" name="Google Shape;177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" name="Google Shape;178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9" name="Google Shape;179;p43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0" name="Google Shape;180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1" name="Google Shape;181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" name="Google Shape;182;p43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3" name="Google Shape;183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4" name="Google Shape;184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p43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6" name="Google Shape;186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7" name="Google Shape;187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" name="Google Shape;188;p43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89" name="Google Shape;189;p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4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" name="Google Shape;191;p43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3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43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p43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" name="Google Shape;15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" name="Google Shape;17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26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02" name="Google Shape;202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3" name="Google Shape;203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4" name="Google Shape;204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5" name="Google Shape;205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06" name="Google Shape;206;p44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7" name="Google Shape;207;p4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8" name="Google Shape;208;p4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" name="Google Shape;209;p44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0" name="Google Shape;210;p4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1" name="Google Shape;211;p4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" name="Google Shape;212;p44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3" name="Google Shape;213;p4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4" name="Google Shape;214;p4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" name="Google Shape;215;p44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6" name="Google Shape;216;p4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7" name="Google Shape;217;p4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" name="Google Shape;218;p44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44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Google Shape;224;p44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25" name="Google Shape;225;p44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6" name="Google Shape;226;p4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4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" name="Google Shape;228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4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34" name="Google Shape;23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5" name="Google Shape;23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6" name="Google Shape;23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7" name="Google Shape;23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38" name="Google Shape;238;p4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39" name="Google Shape;239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0" name="Google Shape;240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1" name="Google Shape;241;p45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Google Shape;242;p4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" name="Google Shape;243;p4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4" name="Google Shape;244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5" name="Google Shape;245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" name="Google Shape;246;p4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7" name="Google Shape;247;p4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8" name="Google Shape;248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9" name="Google Shape;249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" name="Google Shape;250;p4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1" name="Google Shape;251;p4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2" name="Google Shape;252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3" name="Google Shape;253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4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" name="Google Shape;255;p4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6" name="Google Shape;256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" name="Google Shape;258;p4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9" name="Google Shape;259;p4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0" name="Google Shape;260;p4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4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" name="Google Shape;262;p45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5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" name="Google Shape;264;p45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45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5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6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0" name="Google Shape;270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71" name="Google Shape;271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2" name="Google Shape;272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3" name="Google Shape;27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4" name="Google Shape;274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75" name="Google Shape;275;p46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6" name="Google Shape;276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7" name="Google Shape;277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46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46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" name="Google Shape;280;p46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1" name="Google Shape;281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2" name="Google Shape;282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p46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46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5" name="Google Shape;285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6" name="Google Shape;286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p46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" name="Google Shape;288;p46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89" name="Google Shape;289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0" name="Google Shape;290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1" name="Google Shape;291;p46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" name="Google Shape;292;p46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3" name="Google Shape;293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5" name="Google Shape;295;p46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6" name="Google Shape;296;p46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7" name="Google Shape;297;p4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4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" name="Google Shape;299;p46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Google Shape;300;p46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46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4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3" name="Google Shape;303;p46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7" name="Google Shape;307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08" name="Google Shape;308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" name="Google Shape;309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0" name="Google Shape;310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1" name="Google Shape;311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12" name="Google Shape;312;p47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3" name="Google Shape;313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4" name="Google Shape;314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5" name="Google Shape;315;p47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6" name="Google Shape;316;p47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7" name="Google Shape;317;p47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8" name="Google Shape;318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9" name="Google Shape;319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" name="Google Shape;320;p47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" name="Google Shape;321;p47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2" name="Google Shape;322;p47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3" name="Google Shape;323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4" name="Google Shape;324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5" name="Google Shape;325;p47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" name="Google Shape;326;p47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7" name="Google Shape;327;p47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8" name="Google Shape;328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9" name="Google Shape;329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0" name="Google Shape;330;p47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1" name="Google Shape;331;p47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2" name="Google Shape;332;p47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3" name="Google Shape;333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4" name="Google Shape;334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5" name="Google Shape;335;p47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6" name="Google Shape;336;p47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" name="Google Shape;337;p47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8" name="Google Shape;338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9" name="Google Shape;339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0" name="Google Shape;340;p47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1" name="Google Shape;341;p47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2" name="Google Shape;342;p47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3" name="Google Shape;343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4" name="Google Shape;344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5" name="Google Shape;345;p47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" name="Google Shape;348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49" name="Google Shape;349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0" name="Google Shape;350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1" name="Google Shape;351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2" name="Google Shape;352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3" name="Google Shape;353;p4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4" name="Google Shape;354;p4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5" name="Google Shape;355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7" name="Google Shape;357;p48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p4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9" name="Google Shape;359;p4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0" name="Google Shape;360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1" name="Google Shape;361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48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3" name="Google Shape;363;p4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4" name="Google Shape;364;p4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5" name="Google Shape;365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6" name="Google Shape;366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7" name="Google Shape;367;p48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8" name="Google Shape;368;p4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9" name="Google Shape;369;p4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0" name="Google Shape;370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1" name="Google Shape;371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2" name="Google Shape;372;p48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3" name="Google Shape;373;p4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4" name="Google Shape;374;p4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5" name="Google Shape;375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6" name="Google Shape;376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7" name="Google Shape;377;p48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8" name="Google Shape;378;p4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9" name="Google Shape;379;p4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0" name="Google Shape;380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1" name="Google Shape;381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2" name="Google Shape;382;p48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3" name="Google Shape;383;p4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4" name="Google Shape;384;p4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5" name="Google Shape;385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6" name="Google Shape;386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7" name="Google Shape;387;p48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8" name="Google Shape;388;p4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9" name="Google Shape;389;p4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0" name="Google Shape;390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1" name="Google Shape;391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2" name="Google Shape;392;p48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5" name="Google Shape;395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96" name="Google Shape;396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7" name="Google Shape;397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8" name="Google Shape;398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9" name="Google Shape;399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0" name="Google Shape;400;p49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1" name="Google Shape;401;p49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2" name="Google Shape;402;p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" name="Google Shape;404;p49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5" name="Google Shape;405;p49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6" name="Google Shape;406;p49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7" name="Google Shape;407;p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8" name="Google Shape;408;p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9" name="Google Shape;409;p49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49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1" name="Google Shape;411;p49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2" name="Google Shape;412;p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3" name="Google Shape;413;p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4" name="Google Shape;414;p49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5" name="Google Shape;415;p49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6" name="Google Shape;416;p49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7" name="Google Shape;417;p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8" name="Google Shape;418;p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9" name="Google Shape;419;p49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0" name="Google Shape;420;p49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1" name="Google Shape;421;p49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2" name="Google Shape;422;p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3" name="Google Shape;423;p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4" name="Google Shape;424;p49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5" name="Google Shape;425;p49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6" name="Google Shape;426;p49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7" name="Google Shape;427;p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8" name="Google Shape;428;p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9" name="Google Shape;429;p49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0" name="Google Shape;430;p49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1" name="Google Shape;431;p49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2" name="Google Shape;432;p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3" name="Google Shape;433;p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" name="Google Shape;434;p49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5" name="Google Shape;435;p49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6" name="Google Shape;436;p49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7" name="Google Shape;437;p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8" name="Google Shape;438;p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9" name="Google Shape;439;p49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2" name="Google Shape;442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43" name="Google Shape;443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4" name="Google Shape;444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5" name="Google Shape;445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6" name="Google Shape;446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47" name="Google Shape;447;p50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8" name="Google Shape;448;p5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9" name="Google Shape;449;p5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" name="Google Shape;450;p50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50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52" name="Google Shape;452;p50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53" name="Google Shape;453;p5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4" name="Google Shape;454;p5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5" name="Google Shape;455;p50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50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57" name="Google Shape;457;p50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8" name="Google Shape;458;p5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9" name="Google Shape;459;p5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0" name="Google Shape;460;p50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50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4" name="Google Shape;464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65" name="Google Shape;465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6" name="Google Shape;466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7" name="Google Shape;46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8" name="Google Shape;468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9" name="Google Shape;469;p51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51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51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51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51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51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5" name="Google Shape;475;p51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51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51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51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51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51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1" name="Google Shape;481;p51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2" name="Google Shape;482;p51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51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51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5" name="Google Shape;485;p51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6" name="Google Shape;486;p51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7" name="Google Shape;487;p51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8" name="Google Shape;488;p51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2" name="Google Shape;492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93" name="Google Shape;493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4" name="Google Shape;494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5" name="Google Shape;495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6" name="Google Shape;496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7" name="Google Shape;497;p5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5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5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5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5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2" name="Google Shape;502;p5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3" name="Google Shape;503;p5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04" name="Google Shape;504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52"/>
          <p:cNvPicPr preferRelativeResize="0"/>
          <p:nvPr/>
        </p:nvPicPr>
        <p:blipFill rotWithShape="1">
          <a:blip r:embed="rId3">
            <a:alphaModFix/>
          </a:blip>
          <a:srcRect b="236" l="0" r="0" t="227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52"/>
          <p:cNvPicPr preferRelativeResize="0"/>
          <p:nvPr/>
        </p:nvPicPr>
        <p:blipFill rotWithShape="1">
          <a:blip r:embed="rId3">
            <a:alphaModFix/>
          </a:blip>
          <a:srcRect b="236" l="0" r="0" t="227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1" name="Google Shape;511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12" name="Google Shape;512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3" name="Google Shape;513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4" name="Google Shape;514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5" name="Google Shape;515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6" name="Google Shape;516;p5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5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5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5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5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1" name="Google Shape;521;p5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2" name="Google Shape;522;p5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23" name="Google Shape;523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2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27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2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0" name="Google Shape;530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31" name="Google Shape;531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2" name="Google Shape;532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3" name="Google Shape;533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4" name="Google Shape;534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5" name="Google Shape;535;p5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6" name="Google Shape;536;p5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5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5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5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0" name="Google Shape;540;p5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1" name="Google Shape;541;p5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42" name="Google Shape;542;p5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9" name="Google Shape;549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50" name="Google Shape;550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1" name="Google Shape;551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2" name="Google Shape;5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3" name="Google Shape;553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4" name="Google Shape;554;p55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5" name="Google Shape;555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55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9" name="Google Shape;559;p55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0" name="Google Shape;560;p55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61" name="Google Shape;561;p55"/>
          <p:cNvPicPr preferRelativeResize="0"/>
          <p:nvPr/>
        </p:nvPicPr>
        <p:blipFill rotWithShape="1">
          <a:blip r:embed="rId2">
            <a:alphaModFix/>
          </a:blip>
          <a:srcRect b="463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55"/>
          <p:cNvPicPr preferRelativeResize="0"/>
          <p:nvPr/>
        </p:nvPicPr>
        <p:blipFill rotWithShape="1">
          <a:blip r:embed="rId2">
            <a:alphaModFix/>
          </a:blip>
          <a:srcRect b="463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55"/>
          <p:cNvPicPr preferRelativeResize="0"/>
          <p:nvPr/>
        </p:nvPicPr>
        <p:blipFill rotWithShape="1">
          <a:blip r:embed="rId2">
            <a:alphaModFix/>
          </a:blip>
          <a:srcRect b="463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5"/>
          <p:cNvPicPr preferRelativeResize="0"/>
          <p:nvPr/>
        </p:nvPicPr>
        <p:blipFill rotWithShape="1">
          <a:blip r:embed="rId2">
            <a:alphaModFix/>
          </a:blip>
          <a:srcRect b="463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8" name="Google Shape;568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69" name="Google Shape;569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0" name="Google Shape;570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1" name="Google Shape;571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2" name="Google Shape;572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3" name="Google Shape;573;p5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4" name="Google Shape;574;p5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5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5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5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8" name="Google Shape;578;p5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9" name="Google Shape;579;p5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0" name="Google Shape;580;p5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5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82" name="Google Shape;582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56"/>
          <p:cNvPicPr preferRelativeResize="0"/>
          <p:nvPr/>
        </p:nvPicPr>
        <p:blipFill rotWithShape="1">
          <a:blip r:embed="rId3">
            <a:alphaModFix/>
          </a:blip>
          <a:srcRect b="236" l="0" r="0" t="227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56"/>
          <p:cNvPicPr preferRelativeResize="0"/>
          <p:nvPr/>
        </p:nvPicPr>
        <p:blipFill rotWithShape="1">
          <a:blip r:embed="rId3">
            <a:alphaModFix/>
          </a:blip>
          <a:srcRect b="236" l="0" r="0" t="227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0" name="Google Shape;590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91" name="Google Shape;591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2" name="Google Shape;592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3" name="Google Shape;593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4" name="Google Shape;594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5" name="Google Shape;595;p5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6" name="Google Shape;596;p5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5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5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5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0" name="Google Shape;600;p5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1" name="Google Shape;601;p5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2" name="Google Shape;602;p5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5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04" name="Google Shape;604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2" name="Google Shape;612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13" name="Google Shape;613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4" name="Google Shape;614;p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5" name="Google Shape;615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6" name="Google Shape;616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7" name="Google Shape;617;p58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8" name="Google Shape;618;p5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5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5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5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2" name="Google Shape;622;p58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3" name="Google Shape;623;p58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4" name="Google Shape;624;p5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5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26" name="Google Shape;626;p5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5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5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5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5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4" name="Google Shape;634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35" name="Google Shape;635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6" name="Google Shape;636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7" name="Google Shape;637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8" name="Google Shape;638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9" name="Google Shape;639;p59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0" name="Google Shape;640;p5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5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5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5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4" name="Google Shape;644;p59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5" name="Google Shape;645;p59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6" name="Google Shape;646;p5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5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48" name="Google Shape;648;p59"/>
          <p:cNvPicPr preferRelativeResize="0"/>
          <p:nvPr/>
        </p:nvPicPr>
        <p:blipFill rotWithShape="1">
          <a:blip r:embed="rId2">
            <a:alphaModFix/>
          </a:blip>
          <a:srcRect b="463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59"/>
          <p:cNvPicPr preferRelativeResize="0"/>
          <p:nvPr/>
        </p:nvPicPr>
        <p:blipFill rotWithShape="1">
          <a:blip r:embed="rId2">
            <a:alphaModFix/>
          </a:blip>
          <a:srcRect b="463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59"/>
          <p:cNvPicPr preferRelativeResize="0"/>
          <p:nvPr/>
        </p:nvPicPr>
        <p:blipFill rotWithShape="1">
          <a:blip r:embed="rId2">
            <a:alphaModFix/>
          </a:blip>
          <a:srcRect b="463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59"/>
          <p:cNvPicPr preferRelativeResize="0"/>
          <p:nvPr/>
        </p:nvPicPr>
        <p:blipFill rotWithShape="1">
          <a:blip r:embed="rId2">
            <a:alphaModFix/>
          </a:blip>
          <a:srcRect b="463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59"/>
          <p:cNvPicPr preferRelativeResize="0"/>
          <p:nvPr/>
        </p:nvPicPr>
        <p:blipFill rotWithShape="1">
          <a:blip r:embed="rId2">
            <a:alphaModFix/>
          </a:blip>
          <a:srcRect b="463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6" name="Google Shape;656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57" name="Google Shape;657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8" name="Google Shape;658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9" name="Google Shape;659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0" name="Google Shape;660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1" name="Google Shape;661;p6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2" name="Google Shape;662;p6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6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6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6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6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6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8" name="Google Shape;668;p6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9" name="Google Shape;669;p6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0" name="Google Shape;670;p6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1" name="Google Shape;671;p6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72" name="Google Shape;672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60"/>
          <p:cNvPicPr preferRelativeResize="0"/>
          <p:nvPr/>
        </p:nvPicPr>
        <p:blipFill rotWithShape="1">
          <a:blip r:embed="rId3">
            <a:alphaModFix/>
          </a:blip>
          <a:srcRect b="236" l="0" r="0" t="227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60"/>
          <p:cNvPicPr preferRelativeResize="0"/>
          <p:nvPr/>
        </p:nvPicPr>
        <p:blipFill rotWithShape="1">
          <a:blip r:embed="rId3">
            <a:alphaModFix/>
          </a:blip>
          <a:srcRect b="236" l="0" r="0" t="227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60"/>
          <p:cNvPicPr preferRelativeResize="0"/>
          <p:nvPr/>
        </p:nvPicPr>
        <p:blipFill rotWithShape="1">
          <a:blip r:embed="rId3">
            <a:alphaModFix/>
          </a:blip>
          <a:srcRect b="236" l="0" r="0" t="227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6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1" name="Google Shape;681;p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82" name="Google Shape;682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3" name="Google Shape;683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4" name="Google Shape;684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5" name="Google Shape;685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6" name="Google Shape;686;p6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7" name="Google Shape;687;p6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6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6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6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6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6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3" name="Google Shape;693;p6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4" name="Google Shape;694;p6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5" name="Google Shape;695;p6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6" name="Google Shape;696;p6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97" name="Google Shape;697;p6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6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6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6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6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6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07" name="Google Shape;707;p6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8" name="Google Shape;708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9" name="Google Shape;709;p6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0" name="Google Shape;710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1" name="Google Shape;711;p6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2" name="Google Shape;712;p6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6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6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6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6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62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8" name="Google Shape;718;p62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9" name="Google Shape;719;p62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0" name="Google Shape;720;p6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1" name="Google Shape;721;p62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22" name="Google Shape;722;p6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6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6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6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6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6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6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1" name="Google Shape;731;p6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32" name="Google Shape;732;p6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3" name="Google Shape;733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4" name="Google Shape;734;p6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5" name="Google Shape;735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6" name="Google Shape;736;p63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7" name="Google Shape;737;p6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6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6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6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6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63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3" name="Google Shape;743;p63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4" name="Google Shape;744;p63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5" name="Google Shape;745;p6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63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47" name="Google Shape;747;p63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63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63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63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63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63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8"/>
          <p:cNvPicPr preferRelativeResize="0"/>
          <p:nvPr/>
        </p:nvPicPr>
        <p:blipFill rotWithShape="1">
          <a:blip r:embed="rId2">
            <a:alphaModFix/>
          </a:blip>
          <a:srcRect b="118" l="0" r="0" t="118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8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28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" name="Google Shape;30;p28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28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" name="Google Shape;33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" name="Google Shape;34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" name="Google Shape;35;p2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6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6" name="Google Shape;756;p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57" name="Google Shape;757;p6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8" name="Google Shape;758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9" name="Google Shape;759;p6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0" name="Google Shape;760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1" name="Google Shape;761;p6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2" name="Google Shape;762;p6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6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4" name="Google Shape;764;p6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6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6" name="Google Shape;766;p6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6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8" name="Google Shape;768;p6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6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0" name="Google Shape;770;p6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6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2" name="Google Shape;772;p6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6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74" name="Google Shape;774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64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64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64"/>
          <p:cNvPicPr preferRelativeResize="0"/>
          <p:nvPr/>
        </p:nvPicPr>
        <p:blipFill rotWithShape="1">
          <a:blip r:embed="rId3">
            <a:alphaModFix/>
          </a:blip>
          <a:srcRect b="1388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6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4" name="Google Shape;784;p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85" name="Google Shape;785;p6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6" name="Google Shape;786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7" name="Google Shape;787;p6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8" name="Google Shape;788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9" name="Google Shape;789;p6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0" name="Google Shape;790;p6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6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2" name="Google Shape;792;p6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6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4" name="Google Shape;794;p6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6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6" name="Google Shape;796;p6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6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8" name="Google Shape;798;p6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6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0" name="Google Shape;800;p6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6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02" name="Google Shape;802;p6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6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6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6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6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6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6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6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2" name="Google Shape;812;p6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13" name="Google Shape;813;p6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4" name="Google Shape;814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5" name="Google Shape;815;p6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6" name="Google Shape;816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7" name="Google Shape;817;p66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8" name="Google Shape;818;p6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66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0" name="Google Shape;820;p6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66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2" name="Google Shape;822;p6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66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4" name="Google Shape;824;p6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66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6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66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8" name="Google Shape;828;p6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66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30" name="Google Shape;830;p6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6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6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6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6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66"/>
          <p:cNvPicPr preferRelativeResize="0"/>
          <p:nvPr/>
        </p:nvPicPr>
        <p:blipFill rotWithShape="1">
          <a:blip r:embed="rId2">
            <a:alphaModFix/>
          </a:blip>
          <a:srcRect b="2891" l="0" r="0" t="288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66"/>
          <p:cNvPicPr preferRelativeResize="0"/>
          <p:nvPr/>
        </p:nvPicPr>
        <p:blipFill rotWithShape="1">
          <a:blip r:embed="rId2">
            <a:alphaModFix/>
          </a:blip>
          <a:srcRect b="2891" l="0" r="0" t="288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6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0" name="Google Shape;840;p6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41" name="Google Shape;841;p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2" name="Google Shape;842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3" name="Google Shape;843;p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4" name="Google Shape;844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5" name="Google Shape;845;p67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6" name="Google Shape;846;p6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67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8" name="Google Shape;848;p6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67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0" name="Google Shape;850;p6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67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2" name="Google Shape;852;p6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67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4" name="Google Shape;854;p6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67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6" name="Google Shape;856;p6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67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58" name="Google Shape;858;p67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67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67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67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67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67"/>
          <p:cNvPicPr preferRelativeResize="0"/>
          <p:nvPr/>
        </p:nvPicPr>
        <p:blipFill rotWithShape="1">
          <a:blip r:embed="rId2">
            <a:alphaModFix/>
          </a:blip>
          <a:srcRect b="1615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67"/>
          <p:cNvPicPr preferRelativeResize="0"/>
          <p:nvPr/>
        </p:nvPicPr>
        <p:blipFill rotWithShape="1">
          <a:blip r:embed="rId2">
            <a:alphaModFix/>
          </a:blip>
          <a:srcRect b="1615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7" name="Google Shape;867;p6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68" name="Google Shape;868;p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9" name="Google Shape;869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0" name="Google Shape;870;p6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1" name="Google Shape;871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2" name="Google Shape;872;p6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6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4" name="Google Shape;874;p6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6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6" name="Google Shape;876;p6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6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8" name="Google Shape;878;p6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6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0" name="Google Shape;880;p6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6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2" name="Google Shape;882;p6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6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4" name="Google Shape;884;p6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6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6" name="Google Shape;886;p6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6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88" name="Google Shape;888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68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68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68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68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8" name="Google Shape;898;p6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99" name="Google Shape;899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0" name="Google Shape;900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1" name="Google Shape;901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2" name="Google Shape;902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3" name="Google Shape;903;p6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6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5" name="Google Shape;905;p6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6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7" name="Google Shape;907;p6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6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9" name="Google Shape;909;p6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6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1" name="Google Shape;911;p6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6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3" name="Google Shape;913;p6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6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5" name="Google Shape;915;p6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6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7" name="Google Shape;917;p6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6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19" name="Google Shape;919;p6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6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6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6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6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6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6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6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30" name="Google Shape;930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1" name="Google Shape;931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2" name="Google Shape;932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3" name="Google Shape;933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7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70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7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70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8" name="Google Shape;938;p7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70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7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70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7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70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7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70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6" name="Google Shape;946;p7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70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7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70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50" name="Google Shape;950;p7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7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7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7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7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7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7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7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61" name="Google Shape;961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2" name="Google Shape;962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3" name="Google Shape;963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4" name="Google Shape;964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5" name="Google Shape;965;p7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71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7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71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7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71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1" name="Google Shape;971;p7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71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7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71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5" name="Google Shape;975;p7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71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7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71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7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71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81" name="Google Shape;981;p71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71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71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71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71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71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71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71"/>
          <p:cNvPicPr preferRelativeResize="0"/>
          <p:nvPr/>
        </p:nvPicPr>
        <p:blipFill rotWithShape="1">
          <a:blip r:embed="rId2">
            <a:alphaModFix/>
          </a:blip>
          <a:srcRect b="1274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72"/>
          <p:cNvPicPr preferRelativeResize="0"/>
          <p:nvPr/>
        </p:nvPicPr>
        <p:blipFill rotWithShape="1">
          <a:blip r:embed="rId2">
            <a:alphaModFix/>
          </a:blip>
          <a:srcRect b="58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72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3" name="Google Shape;993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94" name="Google Shape;994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72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b="0" i="0" sz="24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6" name="Google Shape;996;p72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7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0" name="Google Shape;1000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73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b="0" i="0" lang="en" sz="3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b="0" i="0" sz="36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2" name="Google Shape;1002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9" name="Google Shape;39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1" name="Google Shape;41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2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29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29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b="0" i="0" sz="21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" name="Google Shape;45;p29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9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b="0" i="0" sz="21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" name="Google Shape;47;p29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9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5" name="Google Shape;1005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8" name="Google Shape;1008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75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0" name="Google Shape;1010;p75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3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3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30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3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56" name="Google Shape;56;p3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31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3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9" name="Google Shape;5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60" name="Google Shape;60;p31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31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31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3" name="Google Shape;6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3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66" name="Google Shape;66;p3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" name="Google Shape;6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69" name="Google Shape;69;p3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3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3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2" name="Google Shape;7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3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76" name="Google Shape;76;p3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8" name="Google Shape;7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</p:pic>
      <p:sp>
        <p:nvSpPr>
          <p:cNvPr id="79" name="Google Shape;79;p3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3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3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2" name="Google Shape;8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3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png"/><Relationship Id="rId4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100"/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Exploitation: </a:t>
            </a:r>
            <a:r>
              <a:rPr b="1" lang="en">
                <a:solidFill>
                  <a:schemeClr val="dk1"/>
                </a:solidFill>
              </a:rPr>
              <a:t>Reverse Shell with Payload</a:t>
            </a:r>
            <a:endParaRPr/>
          </a:p>
        </p:txBody>
      </p:sp>
      <p:sp>
        <p:nvSpPr>
          <p:cNvPr id="1136" name="Google Shape;1136;p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37" name="Google Shape;1137;p10"/>
          <p:cNvSpPr/>
          <p:nvPr/>
        </p:nvSpPr>
        <p:spPr>
          <a:xfrm flipH="1">
            <a:off x="170975" y="1480575"/>
            <a:ext cx="43020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p10"/>
          <p:cNvSpPr txBox="1"/>
          <p:nvPr/>
        </p:nvSpPr>
        <p:spPr>
          <a:xfrm>
            <a:off x="59350" y="1480625"/>
            <a:ext cx="46455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Utilized WebDev with compromised user names and passwords to place a file on the target machine to gain access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9" name="Google Shape;1139;p10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40" name="Google Shape;1140;p1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1" name="Google Shape;1141;p1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2" name="Google Shape;1142;p10"/>
          <p:cNvGrpSpPr/>
          <p:nvPr/>
        </p:nvGrpSpPr>
        <p:grpSpPr>
          <a:xfrm>
            <a:off x="5659031" y="887902"/>
            <a:ext cx="533372" cy="533480"/>
            <a:chOff x="457200" y="1378813"/>
            <a:chExt cx="695400" cy="695450"/>
          </a:xfrm>
        </p:grpSpPr>
        <p:sp>
          <p:nvSpPr>
            <p:cNvPr id="1143" name="Google Shape;1143;p1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4" name="Google Shape;1144;p1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5" name="Google Shape;1145;p10"/>
          <p:cNvSpPr/>
          <p:nvPr/>
        </p:nvSpPr>
        <p:spPr>
          <a:xfrm flipH="1">
            <a:off x="4747625" y="1421375"/>
            <a:ext cx="36816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10"/>
          <p:cNvSpPr txBox="1"/>
          <p:nvPr/>
        </p:nvSpPr>
        <p:spPr>
          <a:xfrm>
            <a:off x="4627550" y="1480625"/>
            <a:ext cx="41388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Gained full access to target machine and located flag.txt file.  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7" name="Google Shape;114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8146" y="2537525"/>
            <a:ext cx="2512125" cy="240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8753" y="2998874"/>
            <a:ext cx="3279325" cy="60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3" name="Google Shape;115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11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5" name="Google Shape;1155;p1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61" name="Google Shape;1161;p1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62" name="Google Shape;1162;p12"/>
          <p:cNvSpPr txBox="1"/>
          <p:nvPr>
            <p:ph idx="1" type="subTitle"/>
          </p:nvPr>
        </p:nvSpPr>
        <p:spPr>
          <a:xfrm>
            <a:off x="179575" y="731238"/>
            <a:ext cx="84348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port scan occur? </a:t>
            </a:r>
            <a:r>
              <a:rPr b="1" lang="en" sz="1200"/>
              <a:t>7/31/2020 03:49:26</a:t>
            </a:r>
            <a:endParaRPr b="1"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packets were sent, and from which IP? </a:t>
            </a:r>
            <a:r>
              <a:rPr b="1" lang="en" sz="1200"/>
              <a:t>192.168.1.90</a:t>
            </a:r>
            <a:endParaRPr b="1"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indicates that this was a port scan? </a:t>
            </a:r>
            <a:r>
              <a:rPr b="1" lang="en" sz="1200"/>
              <a:t>Nmap</a:t>
            </a:r>
            <a:endParaRPr b="1" sz="1200"/>
          </a:p>
        </p:txBody>
      </p:sp>
      <p:pic>
        <p:nvPicPr>
          <p:cNvPr id="1163" name="Google Shape;116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3375" y="1900475"/>
            <a:ext cx="5418328" cy="266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69" name="Google Shape;1169;p1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70" name="Google Shape;1170;p13"/>
          <p:cNvSpPr txBox="1"/>
          <p:nvPr>
            <p:ph idx="1" type="subTitle"/>
          </p:nvPr>
        </p:nvSpPr>
        <p:spPr>
          <a:xfrm>
            <a:off x="102300" y="741300"/>
            <a:ext cx="93519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request occur? </a:t>
            </a:r>
            <a:r>
              <a:rPr b="1" lang="en" sz="1200"/>
              <a:t>16:42 </a:t>
            </a:r>
            <a:r>
              <a:rPr lang="en" sz="1200"/>
              <a:t>How many requests were made? </a:t>
            </a:r>
            <a:r>
              <a:rPr b="1" lang="en" sz="1200"/>
              <a:t>16221</a:t>
            </a:r>
            <a:endParaRPr b="1"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 What did they contain?</a:t>
            </a:r>
            <a:r>
              <a:rPr b="1" lang="en" sz="1200"/>
              <a:t> /company_folders/secret_folder</a:t>
            </a:r>
            <a:endParaRPr b="1" sz="1200"/>
          </a:p>
        </p:txBody>
      </p:sp>
      <p:pic>
        <p:nvPicPr>
          <p:cNvPr id="1171" name="Google Shape;117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8475" y="2087850"/>
            <a:ext cx="2876550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Google Shape;117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9350" y="1865400"/>
            <a:ext cx="1927257" cy="289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8" name="Google Shape;1178;p1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79" name="Google Shape;1179;p14"/>
          <p:cNvSpPr txBox="1"/>
          <p:nvPr>
            <p:ph idx="1" type="subTitle"/>
          </p:nvPr>
        </p:nvSpPr>
        <p:spPr>
          <a:xfrm>
            <a:off x="188175" y="741300"/>
            <a:ext cx="92661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in the attack?</a:t>
            </a:r>
            <a:r>
              <a:rPr b="1" lang="en" sz="1200"/>
              <a:t> 16, 213</a:t>
            </a:r>
            <a:endParaRPr b="1"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had been made before the attacker discovered the password? </a:t>
            </a:r>
            <a:r>
              <a:rPr b="1" lang="en" sz="1200"/>
              <a:t>16221</a:t>
            </a:r>
            <a:endParaRPr b="1" sz="1200"/>
          </a:p>
        </p:txBody>
      </p:sp>
      <p:pic>
        <p:nvPicPr>
          <p:cNvPr id="1180" name="Google Shape;118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097975"/>
            <a:ext cx="8839200" cy="2375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6" name="Google Shape;1186;p1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87" name="Google Shape;1187;p15"/>
          <p:cNvSpPr txBox="1"/>
          <p:nvPr>
            <p:ph idx="1" type="subTitle"/>
          </p:nvPr>
        </p:nvSpPr>
        <p:spPr>
          <a:xfrm>
            <a:off x="310250" y="741300"/>
            <a:ext cx="91440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to this directory? </a:t>
            </a:r>
            <a:r>
              <a:rPr b="1" lang="en" sz="1200"/>
              <a:t>84</a:t>
            </a:r>
            <a:endParaRPr b="1"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</a:t>
            </a:r>
            <a:r>
              <a:rPr b="1" lang="en" sz="1200"/>
              <a:t> /webdav/shell.php</a:t>
            </a:r>
            <a:endParaRPr b="1" sz="1200"/>
          </a:p>
        </p:txBody>
      </p:sp>
      <p:pic>
        <p:nvPicPr>
          <p:cNvPr id="1188" name="Google Shape;118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097975"/>
            <a:ext cx="8839200" cy="2311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16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95" name="Google Shape;1195;p1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01" name="Google Shape;1201;p17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/>
              <a:t>Set up an Intrusion Detection system and anomaly Detection system alarm which can detect the network scanned with TCP, UDP, etc. 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/>
              <a:t>The threshold sets up at 2-5 times of scanning would trigger alarm.</a:t>
            </a:r>
            <a:endParaRPr b="1" sz="1400"/>
          </a:p>
        </p:txBody>
      </p:sp>
      <p:sp>
        <p:nvSpPr>
          <p:cNvPr id="1202" name="Google Shape;1202;p17"/>
          <p:cNvSpPr txBox="1"/>
          <p:nvPr>
            <p:ph idx="3" type="subTitle"/>
          </p:nvPr>
        </p:nvSpPr>
        <p:spPr>
          <a:xfrm>
            <a:off x="4466800" y="1604700"/>
            <a:ext cx="4298400" cy="3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/>
              <a:t>Block incoming ICMP &amp; configure firewall connection with ‘close’ or ‘open’ ports. Update the latest patches of the network .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/>
              <a:t>Nmap scan for open port and immediately fix the vulnerability for possible to access the system by the open port. Nmap -T4 -sS -sC target-ip</a:t>
            </a:r>
            <a:endParaRPr b="1"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208" name="Google Shape;1208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09" name="Google Shape;1209;p18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/>
              <a:t>Intrusion Detection System and network intrusion detection are the ideal alarms for detecting unauthorized access.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/>
              <a:t>The threshold can be setted as 5-10 times to trigger the alarm</a:t>
            </a:r>
            <a:endParaRPr b="1" sz="1400"/>
          </a:p>
        </p:txBody>
      </p:sp>
      <p:sp>
        <p:nvSpPr>
          <p:cNvPr id="1210" name="Google Shape;1210;p18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/>
              <a:t>Update the latest patches and validated user’s input validation.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/>
              <a:t>Least privilege for the administrator that cannot be able to access CEO’s information.</a:t>
            </a:r>
            <a:endParaRPr b="1"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16" name="Google Shape;1216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17" name="Google Shape;1217;p19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kind of alarm can be set to detect future brute force attacks?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/>
              <a:t>Intrusion Detection system and Intrusion prevention system can detect brute force attacks and analyze the attack by the logs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/>
              <a:t>The threshold sets at 50 times in 1 mins for login attempts.</a:t>
            </a:r>
            <a:endParaRPr b="1" sz="1400"/>
          </a:p>
        </p:txBody>
      </p:sp>
      <p:sp>
        <p:nvSpPr>
          <p:cNvPr id="1218" name="Google Shape;1218;p19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/>
              <a:t>Account lockout, limitation of attempt, enable CAPTCHA verification.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/>
              <a:t>Allow the minimum amount of login and maximum amount of login. For example, 3 times is minimum and 5 times is maximum for a user trying to login</a:t>
            </a:r>
            <a:endParaRPr b="1"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025" name="Google Shape;1025;p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027" name="Google Shape;1027;p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8" name="Google Shape;1028;p2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1" name="Google Shape;1031;p2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4" name="Google Shape;1034;p2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7" name="Google Shape;1037;p2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0" name="Google Shape;1040;p2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2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2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2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224" name="Google Shape;1224;p2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25" name="Google Shape;1225;p20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Intrusion Detection System and network intrusion detection are detecting directory and files that is modified or remove.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The threshold would trigger after 5 times failure of login in 1 mins.</a:t>
            </a:r>
            <a:endParaRPr b="1" sz="1400"/>
          </a:p>
        </p:txBody>
      </p:sp>
      <p:sp>
        <p:nvSpPr>
          <p:cNvPr id="1226" name="Google Shape;1226;p20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/>
              <a:t>Don’t store sensitive information in the web root folder; least privilege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/>
              <a:t>Administrator should not post the password even with hashes and steps how to access the company’s webserver.</a:t>
            </a:r>
            <a:endParaRPr b="1"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32" name="Google Shape;1232;p2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33" name="Google Shape;1233;p21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/>
              <a:t>IDS also detect the reverse shell program that the attacker deploy in target system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/>
              <a:t>Set file Size threshold if the file upload size is over the maximum file size, the it will trigger the alarm</a:t>
            </a:r>
            <a:endParaRPr b="1" sz="1400"/>
          </a:p>
        </p:txBody>
      </p:sp>
      <p:sp>
        <p:nvSpPr>
          <p:cNvPr id="1234" name="Google Shape;1234;p2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/>
              <a:t>Least privilege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/>
              <a:t>Filter out specific file extension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/>
              <a:t>Malware prevention(AV)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line.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User authentication for upload or download.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22"/>
          <p:cNvSpPr txBox="1"/>
          <p:nvPr/>
        </p:nvSpPr>
        <p:spPr>
          <a:xfrm>
            <a:off x="6814615" y="2683128"/>
            <a:ext cx="2329385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000000"/>
                </a:solidFill>
                <a:latin typeface="Corben"/>
                <a:ea typeface="Corben"/>
                <a:cs typeface="Corben"/>
                <a:sym typeface="Corben"/>
              </a:rPr>
              <a:t>???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45" name="Google Shape;1245;p23"/>
          <p:cNvSpPr/>
          <p:nvPr/>
        </p:nvSpPr>
        <p:spPr>
          <a:xfrm flipH="1">
            <a:off x="123125" y="1530375"/>
            <a:ext cx="16536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Google Shape;1246;p23"/>
          <p:cNvSpPr txBox="1"/>
          <p:nvPr/>
        </p:nvSpPr>
        <p:spPr>
          <a:xfrm>
            <a:off x="0" y="1480575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SSH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47" name="Google Shape;1247;p2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248" name="Google Shape;1248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49" name="Google Shape;1249;p2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0" name="Google Shape;1250;p23"/>
          <p:cNvGrpSpPr/>
          <p:nvPr/>
        </p:nvGrpSpPr>
        <p:grpSpPr>
          <a:xfrm>
            <a:off x="2430381" y="887902"/>
            <a:ext cx="533372" cy="533480"/>
            <a:chOff x="457200" y="1378813"/>
            <a:chExt cx="695400" cy="695450"/>
          </a:xfrm>
        </p:grpSpPr>
        <p:sp>
          <p:nvSpPr>
            <p:cNvPr id="1251" name="Google Shape;1251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52" name="Google Shape;1252;p2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3" name="Google Shape;1253;p23"/>
          <p:cNvSpPr/>
          <p:nvPr/>
        </p:nvSpPr>
        <p:spPr>
          <a:xfrm flipH="1">
            <a:off x="1881575" y="1480575"/>
            <a:ext cx="19989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4" name="Google Shape;1254;p23"/>
          <p:cNvSpPr txBox="1"/>
          <p:nvPr/>
        </p:nvSpPr>
        <p:spPr>
          <a:xfrm>
            <a:off x="1881575" y="1480575"/>
            <a:ext cx="20937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Logged in to target machine via SSH connection using Ashton’s credentials and located flag.txt in the root directory.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55" name="Google Shape;1255;p23"/>
          <p:cNvGrpSpPr/>
          <p:nvPr/>
        </p:nvGrpSpPr>
        <p:grpSpPr>
          <a:xfrm>
            <a:off x="5404181" y="887902"/>
            <a:ext cx="533372" cy="533480"/>
            <a:chOff x="457200" y="1378813"/>
            <a:chExt cx="695400" cy="695450"/>
          </a:xfrm>
        </p:grpSpPr>
        <p:sp>
          <p:nvSpPr>
            <p:cNvPr id="1256" name="Google Shape;1256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57" name="Google Shape;1257;p2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8" name="Google Shape;1258;p2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9" name="Google Shape;1259;p23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0" name="Google Shape;1260;p23"/>
          <p:cNvSpPr txBox="1"/>
          <p:nvPr/>
        </p:nvSpPr>
        <p:spPr>
          <a:xfrm>
            <a:off x="293676" y="60070"/>
            <a:ext cx="847899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Take the red pill and work outside the rules….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1" name="Google Shape;126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93025" y="1481375"/>
            <a:ext cx="4351590" cy="315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4"/>
          <p:cNvSpPr txBox="1"/>
          <p:nvPr>
            <p:ph idx="2" type="body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117"/>
            </a:srgbClr>
          </a:solidFill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800"/>
          </a:p>
        </p:txBody>
      </p:sp>
      <p:sp>
        <p:nvSpPr>
          <p:cNvPr id="1058" name="Google Shape;1058;p4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Range:192.168.1.1/24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 255.255.255.0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Gateway:192.168.1.1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</a:t>
            </a:r>
            <a:r>
              <a:rPr b="1" lang="en"/>
              <a:t>192.168.1.1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</a:t>
            </a:r>
            <a:r>
              <a:rPr b="1" lang="en"/>
              <a:t>Windows XP SP2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</a:t>
            </a:r>
            <a:r>
              <a:rPr b="1" lang="en"/>
              <a:t>VirtualPC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</a:t>
            </a:r>
            <a:r>
              <a:rPr b="1" lang="en"/>
              <a:t>192.168.1.90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</a:t>
            </a:r>
            <a:r>
              <a:rPr b="1" lang="en"/>
              <a:t>Linux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</a:t>
            </a:r>
            <a:r>
              <a:rPr b="1" lang="en"/>
              <a:t>Kali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</a:t>
            </a:r>
            <a:r>
              <a:rPr b="1" lang="en"/>
              <a:t>192.168.1.100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</a:t>
            </a:r>
            <a:r>
              <a:rPr b="1" lang="en"/>
              <a:t>Linux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</a:t>
            </a:r>
            <a:r>
              <a:rPr b="1" lang="en"/>
              <a:t>Elk Server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</a:t>
            </a:r>
            <a:r>
              <a:rPr b="1" lang="en"/>
              <a:t>192.168.1.105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</a:t>
            </a:r>
            <a:r>
              <a:rPr b="1" lang="en"/>
              <a:t>Linux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</a:t>
            </a:r>
            <a:r>
              <a:rPr b="1" lang="en"/>
              <a:t>Capstone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1059" name="Google Shape;1059;p4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pic>
        <p:nvPicPr>
          <p:cNvPr id="1061" name="Google Shape;106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3041" y="1017369"/>
            <a:ext cx="3477992" cy="3790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5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9" name="Google Shape;1069;p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5" name="Google Shape;1075;p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6" name="Google Shape;1076;p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graphicFrame>
        <p:nvGraphicFramePr>
          <p:cNvPr id="1077" name="Google Shape;1077;p6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{14A72C52-DE3E-4CC1-9C87-C620647C1686}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" sz="2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Azure Virtual PC</a:t>
                      </a:r>
                      <a:endParaRPr sz="2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" sz="2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2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Provides the HyperV environment for the other 3 virtual machines to run on</a:t>
                      </a:r>
                      <a:endParaRPr sz="1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" sz="2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2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" sz="2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2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Red team attacking</a:t>
                      </a:r>
                      <a:endParaRPr sz="1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" sz="2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 Server</a:t>
                      </a:r>
                      <a:endParaRPr sz="2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" sz="2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2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Kibana database / monitoring all network activity</a:t>
                      </a:r>
                      <a:endParaRPr sz="1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" sz="2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2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" sz="2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2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 machine for the attack</a:t>
                      </a:r>
                      <a:endParaRPr sz="1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83" name="Google Shape;1083;p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4" name="Google Shape;1084;p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graphicFrame>
        <p:nvGraphicFramePr>
          <p:cNvPr id="1085" name="Google Shape;1085;p7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{14A72C52-DE3E-4CC1-9C87-C620647C1686}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i="1"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PHP </a:t>
                      </a:r>
                      <a:r>
                        <a:rPr b="1" i="0"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Login</a:t>
                      </a:r>
                      <a:r>
                        <a:rPr b="1" i="1"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b="1" i="1"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1"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There are no login lockouts or login attempt regulations</a:t>
                      </a:r>
                      <a:endParaRPr i="1"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1"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allows a hacker the ability to continue attempting to login until the user name and password is guessed (Bruteforce)</a:t>
                      </a:r>
                      <a:endParaRPr i="1"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 information is in plaintext on the server</a:t>
                      </a:r>
                      <a:endParaRPr b="1"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A user’s password hash is listed in plain text on one of the webpages</a:t>
                      </a:r>
                      <a:endParaRPr b="1"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allows an attacker to decrypt the hash to learn the users password and log into the webdav server (Access for planting backdoors in the server)</a:t>
                      </a:r>
                      <a:endParaRPr b="1"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Sensitive folders available via website</a:t>
                      </a:r>
                      <a:endParaRPr b="1"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Secret_folder </a:t>
                      </a:r>
                      <a:r>
                        <a:rPr b="0"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and</a:t>
                      </a:r>
                      <a:r>
                        <a:rPr b="1"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 connect_to_corp_server </a:t>
                      </a:r>
                      <a:r>
                        <a:rPr b="0"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are both available via website</a:t>
                      </a:r>
                      <a:endParaRPr b="1"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Unauthorized users can gain access to the data</a:t>
                      </a:r>
                      <a:endParaRPr b="1"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Exploitation: </a:t>
            </a:r>
            <a:r>
              <a:rPr b="1" lang="en"/>
              <a:t>Enumeration</a:t>
            </a:r>
            <a:endParaRPr/>
          </a:p>
        </p:txBody>
      </p:sp>
      <p:sp>
        <p:nvSpPr>
          <p:cNvPr id="1091" name="Google Shape;1091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092" name="Google Shape;1092;p8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8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Utilized nmap to enumerate and map the target network.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4" name="Google Shape;1094;p8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5" name="Google Shape;1095;p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6" name="Google Shape;1096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7" name="Google Shape;1097;p8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8" name="Google Shape;1098;p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9" name="Google Shape;1099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0" name="Google Shape;1100;p8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8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Provided information on all 4 computers used in the network to include ip addresses, mac addresses, operating systems, and potential vulnerablitites. 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2" name="Google Shape;1102;p8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3" name="Google Shape;1103;p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4" name="Google Shape;1104;p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5" name="Google Shape;1105;p8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8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7" name="Google Shape;110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9925" y="1532450"/>
            <a:ext cx="2920358" cy="31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Exploitation: </a:t>
            </a:r>
            <a:r>
              <a:rPr b="1" lang="en">
                <a:solidFill>
                  <a:schemeClr val="dk1"/>
                </a:solidFill>
              </a:rPr>
              <a:t>Brute Force HTTP(S)</a:t>
            </a:r>
            <a:endParaRPr/>
          </a:p>
        </p:txBody>
      </p:sp>
      <p:sp>
        <p:nvSpPr>
          <p:cNvPr id="1113" name="Google Shape;1113;p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14" name="Google Shape;1114;p9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9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Utilized Hydra to brute force the hidden directory on the website.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6" name="Google Shape;1116;p9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7" name="Google Shape;1117;p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8" name="Google Shape;1118;p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9" name="Google Shape;1119;p9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20" name="Google Shape;1120;p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1" name="Google Shape;1121;p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2" name="Google Shape;1122;p9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p9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Gained access to unencrypted data including a password hash for user Ryan.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4" name="Google Shape;1124;p9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5" name="Google Shape;1125;p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6" name="Google Shape;1126;p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7" name="Google Shape;1127;p9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p9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9" name="Google Shape;112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2737" y="2089211"/>
            <a:ext cx="3402142" cy="482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61611" y="2760992"/>
            <a:ext cx="3703268" cy="983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Jeremy Screeton</dc:creator>
</cp:coreProperties>
</file>